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1" r:id="rId3"/>
    <p:sldId id="260" r:id="rId4"/>
    <p:sldId id="258" r:id="rId5"/>
    <p:sldId id="259" r:id="rId6"/>
    <p:sldId id="262" r:id="rId7"/>
    <p:sldId id="264" r:id="rId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88" d="100"/>
          <a:sy n="88" d="100"/>
        </p:scale>
        <p:origin x="-1302"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1D1E5C-B962-425F-8C4F-42009549A103}"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145046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D1E5C-B962-425F-8C4F-42009549A103}"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324067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D1E5C-B962-425F-8C4F-42009549A103}"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283658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D1E5C-B962-425F-8C4F-42009549A103}"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341419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1D1E5C-B962-425F-8C4F-42009549A103}"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43704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D1E5C-B962-425F-8C4F-42009549A103}"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363332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D1E5C-B962-425F-8C4F-42009549A103}" type="datetimeFigureOut">
              <a:rPr lang="en-US" smtClean="0"/>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39798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D1E5C-B962-425F-8C4F-42009549A103}" type="datetimeFigureOut">
              <a:rPr lang="en-US" smtClean="0"/>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13249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D1E5C-B962-425F-8C4F-42009549A103}" type="datetimeFigureOut">
              <a:rPr lang="en-US" smtClean="0"/>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257861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1D1E5C-B962-425F-8C4F-42009549A103}"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415021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1D1E5C-B962-425F-8C4F-42009549A103}"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0B5BC-8412-4AE4-AAC2-A0FB40600A48}" type="slidenum">
              <a:rPr lang="en-US" smtClean="0"/>
              <a:t>‹#›</a:t>
            </a:fld>
            <a:endParaRPr lang="en-US"/>
          </a:p>
        </p:txBody>
      </p:sp>
    </p:spTree>
    <p:extLst>
      <p:ext uri="{BB962C8B-B14F-4D97-AF65-F5344CB8AC3E}">
        <p14:creationId xmlns:p14="http://schemas.microsoft.com/office/powerpoint/2010/main" val="133840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01D1E5C-B962-425F-8C4F-42009549A103}" type="datetimeFigureOut">
              <a:rPr lang="en-US" smtClean="0"/>
              <a:t>7/5/2018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00B5BC-8412-4AE4-AAC2-A0FB40600A48}" type="slidenum">
              <a:rPr lang="en-US" smtClean="0"/>
              <a:t>‹#›</a:t>
            </a:fld>
            <a:endParaRPr lang="en-US"/>
          </a:p>
        </p:txBody>
      </p:sp>
    </p:spTree>
    <p:extLst>
      <p:ext uri="{BB962C8B-B14F-4D97-AF65-F5344CB8AC3E}">
        <p14:creationId xmlns:p14="http://schemas.microsoft.com/office/powerpoint/2010/main" val="1983187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12FD1-F969-4B8A-A9F6-7FB7F24B532C}"/>
              </a:ext>
            </a:extLst>
          </p:cNvPr>
          <p:cNvPicPr>
            <a:picLocks noChangeAspect="1"/>
          </p:cNvPicPr>
          <p:nvPr/>
        </p:nvPicPr>
        <p:blipFill rotWithShape="1">
          <a:blip r:embed="rId2">
            <a:extLst>
              <a:ext uri="{28A0092B-C50C-407E-A947-70E740481C1C}">
                <a14:useLocalDpi xmlns:a14="http://schemas.microsoft.com/office/drawing/2010/main" val="0"/>
              </a:ext>
            </a:extLst>
          </a:blip>
          <a:srcRect l="7667"/>
          <a:stretch/>
        </p:blipFill>
        <p:spPr>
          <a:xfrm>
            <a:off x="0" y="-1"/>
            <a:ext cx="6577781" cy="8968597"/>
          </a:xfrm>
          <a:prstGeom prst="rect">
            <a:avLst/>
          </a:prstGeom>
        </p:spPr>
      </p:pic>
      <p:sp>
        <p:nvSpPr>
          <p:cNvPr id="5" name="Rectangle 4">
            <a:extLst>
              <a:ext uri="{FF2B5EF4-FFF2-40B4-BE49-F238E27FC236}">
                <a16:creationId xmlns:a16="http://schemas.microsoft.com/office/drawing/2014/main" xmlns="" id="{C75ADAB2-D7A1-48A9-B002-CF067D937EFB}"/>
              </a:ext>
            </a:extLst>
          </p:cNvPr>
          <p:cNvSpPr/>
          <p:nvPr/>
        </p:nvSpPr>
        <p:spPr>
          <a:xfrm>
            <a:off x="0" y="2971800"/>
            <a:ext cx="2143125" cy="368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A97B8A0C-28FD-45A8-9F07-2D3C206F5800}"/>
              </a:ext>
            </a:extLst>
          </p:cNvPr>
          <p:cNvSpPr txBox="1"/>
          <p:nvPr/>
        </p:nvSpPr>
        <p:spPr>
          <a:xfrm>
            <a:off x="12700" y="1276789"/>
            <a:ext cx="2286000" cy="5478423"/>
          </a:xfrm>
          <a:prstGeom prst="rect">
            <a:avLst/>
          </a:prstGeom>
          <a:noFill/>
        </p:spPr>
        <p:txBody>
          <a:bodyPr wrap="square" rtlCol="0">
            <a:spAutoFit/>
          </a:bodyPr>
          <a:lstStyle/>
          <a:p>
            <a:r>
              <a:rPr lang="en-US" sz="1000" dirty="0"/>
              <a:t>I traveled to Moldova April 29-May 8 to meet with representatives of University Divitia Gratiae  (UDG) and to work with students of the school and </a:t>
            </a:r>
            <a:r>
              <a:rPr lang="en-US" sz="1000" dirty="0" err="1"/>
              <a:t>represen-tatives</a:t>
            </a:r>
            <a:r>
              <a:rPr lang="en-US" sz="1000" dirty="0"/>
              <a:t> of Youth for Christ to carry out Save the Orphans’ programs in Moldova.</a:t>
            </a:r>
            <a:br>
              <a:rPr lang="en-US" sz="1000" dirty="0"/>
            </a:br>
            <a:r>
              <a:rPr lang="en-US" sz="1000" dirty="0"/>
              <a:t/>
            </a:r>
            <a:br>
              <a:rPr lang="en-US" sz="1000" dirty="0"/>
            </a:br>
            <a:r>
              <a:rPr lang="en-US" sz="1000" b="1" dirty="0"/>
              <a:t>DAYS 1-2</a:t>
            </a:r>
          </a:p>
          <a:p>
            <a:r>
              <a:rPr lang="en-US" sz="1000" dirty="0"/>
              <a:t>I was graciously picked up at the airport and able to stay on the Campus of the </a:t>
            </a:r>
            <a:r>
              <a:rPr lang="en-US" sz="1000" dirty="0" err="1"/>
              <a:t>Divita</a:t>
            </a:r>
            <a:r>
              <a:rPr lang="en-US" sz="1000" dirty="0"/>
              <a:t> Gratiae University (UDG). I enjoyed meeting with faculty and</a:t>
            </a:r>
          </a:p>
          <a:p>
            <a:r>
              <a:rPr lang="en-US" sz="1000" dirty="0"/>
              <a:t>students of the Master of Social Work (MSW) program.  I was also able to meet with Dr. Dumitru </a:t>
            </a:r>
            <a:r>
              <a:rPr lang="en-US" sz="1000" dirty="0" err="1"/>
              <a:t>Sevastian</a:t>
            </a:r>
            <a:r>
              <a:rPr lang="en-US" sz="1000" dirty="0"/>
              <a:t>, the Dean of Faculty of Theology and Serghei Namesnic, the Provost of University Divitia Gratiae.</a:t>
            </a:r>
            <a:br>
              <a:rPr lang="en-US" sz="1000" dirty="0"/>
            </a:br>
            <a:endParaRPr lang="en-US" sz="1000" dirty="0"/>
          </a:p>
          <a:p>
            <a:r>
              <a:rPr lang="en-US" sz="1000" b="1" dirty="0"/>
              <a:t>Day 3</a:t>
            </a:r>
          </a:p>
          <a:p>
            <a:r>
              <a:rPr lang="en-US" sz="1000" dirty="0"/>
              <a:t>Our local Director of Moldova Opera-</a:t>
            </a:r>
            <a:r>
              <a:rPr lang="en-US" sz="1000" dirty="0" err="1"/>
              <a:t>tions</a:t>
            </a:r>
            <a:r>
              <a:rPr lang="en-US" sz="1000" dirty="0"/>
              <a:t> is Diana </a:t>
            </a:r>
            <a:r>
              <a:rPr lang="en-US" sz="1000" dirty="0" err="1"/>
              <a:t>Todica</a:t>
            </a:r>
            <a:r>
              <a:rPr lang="en-US" sz="1000" dirty="0"/>
              <a:t>; she coordinated and oversaw all logistics of the trip. We visited the </a:t>
            </a:r>
            <a:r>
              <a:rPr lang="en-US" sz="1000" dirty="0" err="1"/>
              <a:t>Orhei</a:t>
            </a:r>
            <a:r>
              <a:rPr lang="en-US" sz="1000" dirty="0"/>
              <a:t> orphanage with 10 students and their guitars. At this orphanage there are about 240 severely handicapped male orphans. Half are restricted to their beds and cannot walk or talk, however, they have the  most amazing smiles when you speak to them or touch them on their foreheads or cheeks. For the other orphans we were able to sing Gospel songs and visit as we gave out gifts of socks and fresh fruits.</a:t>
            </a:r>
          </a:p>
        </p:txBody>
      </p:sp>
    </p:spTree>
    <p:extLst>
      <p:ext uri="{BB962C8B-B14F-4D97-AF65-F5344CB8AC3E}">
        <p14:creationId xmlns:p14="http://schemas.microsoft.com/office/powerpoint/2010/main" val="333268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CC3CB4-D71E-49B8-A0DE-D43A915CED2B}"/>
              </a:ext>
            </a:extLst>
          </p:cNvPr>
          <p:cNvPicPr>
            <a:picLocks noChangeAspect="1"/>
          </p:cNvPicPr>
          <p:nvPr/>
        </p:nvPicPr>
        <p:blipFill>
          <a:blip r:embed="rId2"/>
          <a:stretch>
            <a:fillRect/>
          </a:stretch>
        </p:blipFill>
        <p:spPr>
          <a:xfrm>
            <a:off x="0" y="0"/>
            <a:ext cx="6858000" cy="9644063"/>
          </a:xfrm>
          <a:prstGeom prst="rect">
            <a:avLst/>
          </a:prstGeom>
        </p:spPr>
      </p:pic>
      <p:sp>
        <p:nvSpPr>
          <p:cNvPr id="5" name="Rectangle 4">
            <a:extLst>
              <a:ext uri="{FF2B5EF4-FFF2-40B4-BE49-F238E27FC236}">
                <a16:creationId xmlns:a16="http://schemas.microsoft.com/office/drawing/2014/main" xmlns="" id="{E14CEF10-4A5B-4115-8A43-4B2904488031}"/>
              </a:ext>
            </a:extLst>
          </p:cNvPr>
          <p:cNvSpPr/>
          <p:nvPr/>
        </p:nvSpPr>
        <p:spPr>
          <a:xfrm>
            <a:off x="20776" y="1494971"/>
            <a:ext cx="3127945" cy="193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91CA129-78B8-43E6-85AF-7B8F59C6FCDA}"/>
              </a:ext>
            </a:extLst>
          </p:cNvPr>
          <p:cNvSpPr txBox="1"/>
          <p:nvPr/>
        </p:nvSpPr>
        <p:spPr>
          <a:xfrm>
            <a:off x="80825" y="1534559"/>
            <a:ext cx="3169496" cy="1785104"/>
          </a:xfrm>
          <a:prstGeom prst="rect">
            <a:avLst/>
          </a:prstGeom>
          <a:noFill/>
        </p:spPr>
        <p:txBody>
          <a:bodyPr wrap="square" rtlCol="0">
            <a:spAutoFit/>
          </a:bodyPr>
          <a:lstStyle/>
          <a:p>
            <a:r>
              <a:rPr lang="en-US" sz="1100" b="1" dirty="0"/>
              <a:t>DAYS 4-5</a:t>
            </a:r>
            <a:r>
              <a:rPr lang="en-US" sz="1100" dirty="0"/>
              <a:t/>
            </a:r>
            <a:br>
              <a:rPr lang="en-US" sz="1100" dirty="0"/>
            </a:br>
            <a:r>
              <a:rPr lang="en-US" sz="1100" dirty="0"/>
              <a:t>The students from the University along with Diana and I visited both the </a:t>
            </a:r>
            <a:r>
              <a:rPr lang="en-US" sz="1100" dirty="0" err="1"/>
              <a:t>Bulboaca</a:t>
            </a:r>
            <a:r>
              <a:rPr lang="en-US" sz="1100" dirty="0"/>
              <a:t> and </a:t>
            </a:r>
            <a:r>
              <a:rPr lang="en-US" sz="1100" dirty="0" err="1"/>
              <a:t>Carpineni</a:t>
            </a:r>
            <a:r>
              <a:rPr lang="en-US" sz="1100" dirty="0"/>
              <a:t> Orphanages. At these orphanages we are able to offer our full program of playing games, singing songs, lectures, and bible study. We spoke about the importance of self-esteem and confidence, which is always a struggle for orphans as well as breaking the cycle of alcoholism and violence from their early childhoods by introducing Jesus into their lives. </a:t>
            </a:r>
          </a:p>
        </p:txBody>
      </p:sp>
      <p:sp>
        <p:nvSpPr>
          <p:cNvPr id="6" name="Rectangle 5">
            <a:extLst>
              <a:ext uri="{FF2B5EF4-FFF2-40B4-BE49-F238E27FC236}">
                <a16:creationId xmlns:a16="http://schemas.microsoft.com/office/drawing/2014/main" xmlns="" id="{AEEA8CD8-FE8D-45BF-A80F-D02B5EB4225F}"/>
              </a:ext>
            </a:extLst>
          </p:cNvPr>
          <p:cNvSpPr/>
          <p:nvPr/>
        </p:nvSpPr>
        <p:spPr>
          <a:xfrm>
            <a:off x="3267588" y="5356559"/>
            <a:ext cx="3260212" cy="7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A0E91A61-47BB-49F5-864E-BD479716861C}"/>
              </a:ext>
            </a:extLst>
          </p:cNvPr>
          <p:cNvSpPr txBox="1"/>
          <p:nvPr/>
        </p:nvSpPr>
        <p:spPr>
          <a:xfrm>
            <a:off x="3102488" y="5272326"/>
            <a:ext cx="3590412" cy="923330"/>
          </a:xfrm>
          <a:prstGeom prst="rect">
            <a:avLst/>
          </a:prstGeom>
          <a:noFill/>
        </p:spPr>
        <p:txBody>
          <a:bodyPr wrap="square" rtlCol="0">
            <a:spAutoFit/>
          </a:bodyPr>
          <a:lstStyle/>
          <a:p>
            <a:r>
              <a:rPr lang="en-US" sz="1000" dirty="0"/>
              <a:t> </a:t>
            </a:r>
          </a:p>
          <a:p>
            <a:r>
              <a:rPr lang="en-US" sz="1100" dirty="0"/>
              <a:t>We gave out personalized t-shirts and hats with the message “You are beautiful.” We spoke about the value of education as their key for future success and how to protect themselves from the dangers of human trafficking.</a:t>
            </a:r>
          </a:p>
        </p:txBody>
      </p:sp>
    </p:spTree>
    <p:extLst>
      <p:ext uri="{BB962C8B-B14F-4D97-AF65-F5344CB8AC3E}">
        <p14:creationId xmlns:p14="http://schemas.microsoft.com/office/powerpoint/2010/main" val="316867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28657B-56B0-494D-8C55-E10612D639AE}"/>
              </a:ext>
            </a:extLst>
          </p:cNvPr>
          <p:cNvPicPr>
            <a:picLocks noChangeAspect="1"/>
          </p:cNvPicPr>
          <p:nvPr/>
        </p:nvPicPr>
        <p:blipFill rotWithShape="1">
          <a:blip r:embed="rId2"/>
          <a:srcRect l="19251" t="12559"/>
          <a:stretch/>
        </p:blipFill>
        <p:spPr>
          <a:xfrm>
            <a:off x="0" y="0"/>
            <a:ext cx="6810465" cy="9144000"/>
          </a:xfrm>
          <a:prstGeom prst="rect">
            <a:avLst/>
          </a:prstGeom>
        </p:spPr>
      </p:pic>
    </p:spTree>
    <p:extLst>
      <p:ext uri="{BB962C8B-B14F-4D97-AF65-F5344CB8AC3E}">
        <p14:creationId xmlns:p14="http://schemas.microsoft.com/office/powerpoint/2010/main" val="117698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339472-34F1-4953-A1A8-93DFCEFCBE3F}"/>
              </a:ext>
            </a:extLst>
          </p:cNvPr>
          <p:cNvPicPr>
            <a:picLocks noChangeAspect="1"/>
          </p:cNvPicPr>
          <p:nvPr/>
        </p:nvPicPr>
        <p:blipFill>
          <a:blip r:embed="rId2"/>
          <a:stretch>
            <a:fillRect/>
          </a:stretch>
        </p:blipFill>
        <p:spPr>
          <a:xfrm>
            <a:off x="0" y="0"/>
            <a:ext cx="6858000" cy="9235440"/>
          </a:xfrm>
          <a:prstGeom prst="rect">
            <a:avLst/>
          </a:prstGeom>
        </p:spPr>
      </p:pic>
      <p:sp>
        <p:nvSpPr>
          <p:cNvPr id="6" name="Rectangle 5">
            <a:extLst>
              <a:ext uri="{FF2B5EF4-FFF2-40B4-BE49-F238E27FC236}">
                <a16:creationId xmlns:a16="http://schemas.microsoft.com/office/drawing/2014/main" xmlns="" id="{3F35F3CD-D810-4EB1-BE9A-CAFACEED3CCF}"/>
              </a:ext>
            </a:extLst>
          </p:cNvPr>
          <p:cNvSpPr/>
          <p:nvPr/>
        </p:nvSpPr>
        <p:spPr>
          <a:xfrm>
            <a:off x="304800" y="7937500"/>
            <a:ext cx="64198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27918A83-B1F2-40E7-9AFA-7338DFA6B4EE}"/>
              </a:ext>
            </a:extLst>
          </p:cNvPr>
          <p:cNvSpPr txBox="1"/>
          <p:nvPr/>
        </p:nvSpPr>
        <p:spPr>
          <a:xfrm>
            <a:off x="0" y="7937500"/>
            <a:ext cx="6858000" cy="938719"/>
          </a:xfrm>
          <a:prstGeom prst="rect">
            <a:avLst/>
          </a:prstGeom>
          <a:noFill/>
        </p:spPr>
        <p:txBody>
          <a:bodyPr wrap="square" rtlCol="0">
            <a:spAutoFit/>
          </a:bodyPr>
          <a:lstStyle/>
          <a:p>
            <a:r>
              <a:rPr lang="en-US" sz="1100" b="1" dirty="0"/>
              <a:t>DAYS 6-7</a:t>
            </a:r>
          </a:p>
          <a:p>
            <a:r>
              <a:rPr lang="en-US" sz="1100" dirty="0"/>
              <a:t>I traveled to the village of </a:t>
            </a:r>
            <a:r>
              <a:rPr lang="en-US" sz="1100" dirty="0" err="1"/>
              <a:t>Soldanesti</a:t>
            </a:r>
            <a:r>
              <a:rPr lang="en-US" sz="1100" dirty="0"/>
              <a:t> where I stayed with brother </a:t>
            </a:r>
            <a:r>
              <a:rPr lang="en-US" sz="1100" dirty="0" err="1"/>
              <a:t>Vasile</a:t>
            </a:r>
            <a:r>
              <a:rPr lang="en-US" sz="1100" dirty="0"/>
              <a:t> </a:t>
            </a:r>
            <a:r>
              <a:rPr lang="en-US" sz="1100" dirty="0" err="1"/>
              <a:t>Surdu</a:t>
            </a:r>
            <a:r>
              <a:rPr lang="en-US" sz="1100" dirty="0"/>
              <a:t> and his wife Lucia. </a:t>
            </a:r>
            <a:r>
              <a:rPr lang="en-US" sz="1100" dirty="0" err="1"/>
              <a:t>Vasile</a:t>
            </a:r>
            <a:r>
              <a:rPr lang="en-US" sz="1100" dirty="0"/>
              <a:t> and Lucia have built a lovely church for their community and they also have a transitional home for orphan boys. I sponsored a two-day program for the children and social orphans of their village. This program consisted of arts, crafts, singing, games, and lessons with breakfast, lunch, and treats each day.</a:t>
            </a:r>
          </a:p>
        </p:txBody>
      </p:sp>
    </p:spTree>
    <p:extLst>
      <p:ext uri="{BB962C8B-B14F-4D97-AF65-F5344CB8AC3E}">
        <p14:creationId xmlns:p14="http://schemas.microsoft.com/office/powerpoint/2010/main" val="223154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0080DE-EDE4-458E-B977-55AD536B4E07}"/>
              </a:ext>
            </a:extLst>
          </p:cNvPr>
          <p:cNvPicPr>
            <a:picLocks noChangeAspect="1"/>
          </p:cNvPicPr>
          <p:nvPr/>
        </p:nvPicPr>
        <p:blipFill>
          <a:blip r:embed="rId2"/>
          <a:stretch>
            <a:fillRect/>
          </a:stretch>
        </p:blipFill>
        <p:spPr>
          <a:xfrm>
            <a:off x="-200025" y="0"/>
            <a:ext cx="7058025" cy="9395273"/>
          </a:xfrm>
          <a:prstGeom prst="rect">
            <a:avLst/>
          </a:prstGeom>
        </p:spPr>
      </p:pic>
      <p:sp>
        <p:nvSpPr>
          <p:cNvPr id="5" name="Rectangle 4">
            <a:extLst>
              <a:ext uri="{FF2B5EF4-FFF2-40B4-BE49-F238E27FC236}">
                <a16:creationId xmlns:a16="http://schemas.microsoft.com/office/drawing/2014/main" xmlns="" id="{5E3501B6-09D1-4954-B451-8481D5E1CA66}"/>
              </a:ext>
            </a:extLst>
          </p:cNvPr>
          <p:cNvSpPr/>
          <p:nvPr/>
        </p:nvSpPr>
        <p:spPr>
          <a:xfrm>
            <a:off x="0" y="1357086"/>
            <a:ext cx="2172381" cy="185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93698BA-9C54-4950-B29E-3135A83854A9}"/>
              </a:ext>
            </a:extLst>
          </p:cNvPr>
          <p:cNvSpPr txBox="1"/>
          <p:nvPr/>
        </p:nvSpPr>
        <p:spPr>
          <a:xfrm>
            <a:off x="-120344" y="1599087"/>
            <a:ext cx="2549619" cy="1615827"/>
          </a:xfrm>
          <a:prstGeom prst="rect">
            <a:avLst/>
          </a:prstGeom>
          <a:noFill/>
        </p:spPr>
        <p:txBody>
          <a:bodyPr wrap="square" rtlCol="0">
            <a:spAutoFit/>
          </a:bodyPr>
          <a:lstStyle/>
          <a:p>
            <a:r>
              <a:rPr lang="en-US" sz="1100" b="1" dirty="0"/>
              <a:t>DAYS 8-9</a:t>
            </a:r>
            <a:r>
              <a:rPr lang="en-US" sz="1100" dirty="0"/>
              <a:t/>
            </a:r>
            <a:br>
              <a:rPr lang="en-US" sz="1100" dirty="0"/>
            </a:br>
            <a:r>
              <a:rPr lang="en-US" sz="1100" dirty="0"/>
              <a:t>I had the joy to celebrate with my </a:t>
            </a:r>
            <a:r>
              <a:rPr lang="en-US" sz="1100" dirty="0" err="1"/>
              <a:t>spon</a:t>
            </a:r>
            <a:r>
              <a:rPr lang="en-US" sz="1100" dirty="0"/>
              <a:t>-sored daughter her 22</a:t>
            </a:r>
            <a:r>
              <a:rPr lang="en-US" sz="1100" baseline="30000" dirty="0"/>
              <a:t>nd</a:t>
            </a:r>
            <a:r>
              <a:rPr lang="en-US" sz="1100" dirty="0"/>
              <a:t> birthday. My husband </a:t>
            </a:r>
            <a:r>
              <a:rPr lang="en-US" sz="1100" dirty="0" err="1"/>
              <a:t>Roch</a:t>
            </a:r>
            <a:r>
              <a:rPr lang="en-US" sz="1100" dirty="0"/>
              <a:t> and I have sponsored Mihaela from the age of 9; she was an orphan at the </a:t>
            </a:r>
            <a:r>
              <a:rPr lang="en-US" sz="1100" dirty="0" err="1"/>
              <a:t>Strasseni</a:t>
            </a:r>
            <a:r>
              <a:rPr lang="en-US" sz="1100" dirty="0"/>
              <a:t> Orphanage.  Now at age 22, she is married, has a beautiful child and helps other orphans and poor families the same way in Moldova.</a:t>
            </a:r>
          </a:p>
        </p:txBody>
      </p:sp>
      <p:sp>
        <p:nvSpPr>
          <p:cNvPr id="7" name="Rectangle 6">
            <a:extLst>
              <a:ext uri="{FF2B5EF4-FFF2-40B4-BE49-F238E27FC236}">
                <a16:creationId xmlns:a16="http://schemas.microsoft.com/office/drawing/2014/main" xmlns="" id="{783AC334-3820-47E4-9853-8CCE0E6F7D12}"/>
              </a:ext>
            </a:extLst>
          </p:cNvPr>
          <p:cNvSpPr/>
          <p:nvPr/>
        </p:nvSpPr>
        <p:spPr>
          <a:xfrm>
            <a:off x="2508956" y="3924300"/>
            <a:ext cx="1491544"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05E1176-1D59-47D8-AE96-BAAC70C9EFD4}"/>
              </a:ext>
            </a:extLst>
          </p:cNvPr>
          <p:cNvSpPr txBox="1"/>
          <p:nvPr/>
        </p:nvSpPr>
        <p:spPr>
          <a:xfrm>
            <a:off x="2455846" y="3865686"/>
            <a:ext cx="1735154" cy="1785104"/>
          </a:xfrm>
          <a:prstGeom prst="rect">
            <a:avLst/>
          </a:prstGeom>
          <a:noFill/>
        </p:spPr>
        <p:txBody>
          <a:bodyPr wrap="square" rtlCol="0">
            <a:spAutoFit/>
          </a:bodyPr>
          <a:lstStyle/>
          <a:p>
            <a:r>
              <a:rPr lang="en-US" sz="1100" dirty="0"/>
              <a:t>We visited the </a:t>
            </a:r>
            <a:r>
              <a:rPr lang="en-US" sz="1100" dirty="0" err="1"/>
              <a:t>Hincesti</a:t>
            </a:r>
            <a:endParaRPr lang="en-US" sz="1100" dirty="0"/>
          </a:p>
          <a:p>
            <a:r>
              <a:rPr lang="en-US" sz="1100" dirty="0"/>
              <a:t>Orphanage which hosts 300 handicap orphan girls. We loved the response and</a:t>
            </a:r>
          </a:p>
          <a:p>
            <a:r>
              <a:rPr lang="en-US" sz="1100" dirty="0"/>
              <a:t>gratitude from the treats of fresh fruits and gifts of socks. Their smiles warmed our hearts and their </a:t>
            </a:r>
            <a:r>
              <a:rPr lang="en-US" sz="1100" dirty="0" err="1"/>
              <a:t>appre-ciation</a:t>
            </a:r>
            <a:r>
              <a:rPr lang="en-US" sz="1100" dirty="0"/>
              <a:t> alone made the trip worthwhile.</a:t>
            </a:r>
          </a:p>
        </p:txBody>
      </p:sp>
    </p:spTree>
    <p:extLst>
      <p:ext uri="{BB962C8B-B14F-4D97-AF65-F5344CB8AC3E}">
        <p14:creationId xmlns:p14="http://schemas.microsoft.com/office/powerpoint/2010/main" val="131660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675F130-7AA6-4232-8C55-3E27ED845EF5}"/>
              </a:ext>
            </a:extLst>
          </p:cNvPr>
          <p:cNvPicPr>
            <a:picLocks noChangeAspect="1"/>
          </p:cNvPicPr>
          <p:nvPr/>
        </p:nvPicPr>
        <p:blipFill rotWithShape="1">
          <a:blip r:embed="rId2"/>
          <a:srcRect l="23200"/>
          <a:stretch/>
        </p:blipFill>
        <p:spPr>
          <a:xfrm>
            <a:off x="0" y="0"/>
            <a:ext cx="6858000" cy="9596438"/>
          </a:xfrm>
          <a:prstGeom prst="rect">
            <a:avLst/>
          </a:prstGeom>
        </p:spPr>
      </p:pic>
      <p:sp>
        <p:nvSpPr>
          <p:cNvPr id="7" name="Rectangle 6">
            <a:extLst>
              <a:ext uri="{FF2B5EF4-FFF2-40B4-BE49-F238E27FC236}">
                <a16:creationId xmlns:a16="http://schemas.microsoft.com/office/drawing/2014/main" xmlns="" id="{B7F76B4B-3BA3-42DA-87A8-BA105CCBDD75}"/>
              </a:ext>
            </a:extLst>
          </p:cNvPr>
          <p:cNvSpPr/>
          <p:nvPr/>
        </p:nvSpPr>
        <p:spPr>
          <a:xfrm>
            <a:off x="133350" y="1371600"/>
            <a:ext cx="2028825"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B4C18FB-13D6-4338-9ACC-4A08F6659645}"/>
              </a:ext>
            </a:extLst>
          </p:cNvPr>
          <p:cNvSpPr txBox="1"/>
          <p:nvPr/>
        </p:nvSpPr>
        <p:spPr>
          <a:xfrm>
            <a:off x="0" y="1354767"/>
            <a:ext cx="2273300" cy="4832092"/>
          </a:xfrm>
          <a:prstGeom prst="rect">
            <a:avLst/>
          </a:prstGeom>
          <a:noFill/>
        </p:spPr>
        <p:txBody>
          <a:bodyPr wrap="square" rtlCol="0">
            <a:spAutoFit/>
          </a:bodyPr>
          <a:lstStyle/>
          <a:p>
            <a:r>
              <a:rPr lang="en-US" sz="1100" b="1" dirty="0"/>
              <a:t>Day 10</a:t>
            </a:r>
          </a:p>
          <a:p>
            <a:r>
              <a:rPr lang="en-US" sz="1100" dirty="0"/>
              <a:t>The Oak House is Youth for</a:t>
            </a:r>
          </a:p>
          <a:p>
            <a:r>
              <a:rPr lang="en-US" sz="1100" dirty="0"/>
              <a:t>Christ's Transitional Home for 22</a:t>
            </a:r>
          </a:p>
          <a:p>
            <a:r>
              <a:rPr lang="en-US" sz="1100" dirty="0"/>
              <a:t>College-age orphans. Transitional</a:t>
            </a:r>
          </a:p>
          <a:p>
            <a:r>
              <a:rPr lang="en-US" sz="1100" dirty="0"/>
              <a:t>Homes provide orphans the</a:t>
            </a:r>
          </a:p>
          <a:p>
            <a:r>
              <a:rPr lang="en-US" sz="1100" dirty="0"/>
              <a:t>opportunity to leave orphanages</a:t>
            </a:r>
          </a:p>
          <a:p>
            <a:r>
              <a:rPr lang="en-US" sz="1100" dirty="0"/>
              <a:t>and to live in a family style</a:t>
            </a:r>
          </a:p>
          <a:p>
            <a:r>
              <a:rPr lang="en-US" sz="1100" dirty="0"/>
              <a:t>environment.</a:t>
            </a:r>
            <a:br>
              <a:rPr lang="en-US" sz="1100" dirty="0"/>
            </a:br>
            <a:endParaRPr lang="en-US" sz="1100" dirty="0"/>
          </a:p>
          <a:p>
            <a:r>
              <a:rPr lang="en-US" sz="1100" dirty="0"/>
              <a:t>Each girl shared their story about</a:t>
            </a:r>
          </a:p>
          <a:p>
            <a:r>
              <a:rPr lang="en-US" sz="1100" dirty="0"/>
              <a:t>the journey growing up as an</a:t>
            </a:r>
          </a:p>
          <a:p>
            <a:r>
              <a:rPr lang="en-US" sz="1100" dirty="0"/>
              <a:t>orphan and the impact that groups</a:t>
            </a:r>
          </a:p>
          <a:p>
            <a:r>
              <a:rPr lang="en-US" sz="1100" dirty="0"/>
              <a:t>like us make in their lives.</a:t>
            </a:r>
          </a:p>
          <a:p>
            <a:r>
              <a:rPr lang="en-US" sz="1100" dirty="0"/>
              <a:t>This was one of the most reward-</a:t>
            </a:r>
            <a:r>
              <a:rPr lang="en-US" sz="1100" dirty="0" err="1"/>
              <a:t>ing</a:t>
            </a:r>
            <a:r>
              <a:rPr lang="en-US" sz="1100" dirty="0"/>
              <a:t> trips working with YFC-Moldova. It was a wonderful day. The celebration ended with pizza, birthday cake, prayers, and a happy birthday song to me.</a:t>
            </a:r>
            <a:br>
              <a:rPr lang="en-US" sz="1100" dirty="0"/>
            </a:br>
            <a:endParaRPr lang="en-US" sz="1100" dirty="0"/>
          </a:p>
          <a:p>
            <a:r>
              <a:rPr lang="en-US" sz="1100" dirty="0"/>
              <a:t>'Save the Orphans' enjoys a part-</a:t>
            </a:r>
            <a:r>
              <a:rPr lang="en-US" sz="1100" dirty="0" err="1"/>
              <a:t>nership</a:t>
            </a:r>
            <a:r>
              <a:rPr lang="en-US" sz="1100" dirty="0"/>
              <a:t> with 'Youth for Christ Moldova.' We sponsored</a:t>
            </a:r>
          </a:p>
          <a:p>
            <a:r>
              <a:rPr lang="en-US" sz="1100" dirty="0"/>
              <a:t>their outreach programs to visit</a:t>
            </a:r>
          </a:p>
          <a:p>
            <a:r>
              <a:rPr lang="en-US" sz="1100" dirty="0"/>
              <a:t>children in hospitals who are</a:t>
            </a:r>
          </a:p>
          <a:p>
            <a:r>
              <a:rPr lang="en-US" sz="1100" dirty="0"/>
              <a:t>burn victims, have cancer, or</a:t>
            </a:r>
          </a:p>
          <a:p>
            <a:r>
              <a:rPr lang="en-US" sz="1100" dirty="0"/>
              <a:t>psychiatric conditions and to</a:t>
            </a:r>
          </a:p>
          <a:p>
            <a:r>
              <a:rPr lang="en-US" sz="1100" dirty="0"/>
              <a:t>share the love of Jesus.</a:t>
            </a:r>
          </a:p>
        </p:txBody>
      </p:sp>
    </p:spTree>
    <p:extLst>
      <p:ext uri="{BB962C8B-B14F-4D97-AF65-F5344CB8AC3E}">
        <p14:creationId xmlns:p14="http://schemas.microsoft.com/office/powerpoint/2010/main" val="271504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F1229-8DAD-41CE-BC2F-23692FA517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341F190-FA3C-41F6-B749-8502143BBBF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3E81C18B-57B7-4EDA-8DC9-BBD78B450EB6}"/>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xmlns="" id="{D54AE8F7-923A-4032-93C6-BE0924130D48}"/>
              </a:ext>
            </a:extLst>
          </p:cNvPr>
          <p:cNvPicPr>
            <a:picLocks noChangeAspect="1"/>
          </p:cNvPicPr>
          <p:nvPr/>
        </p:nvPicPr>
        <p:blipFill rotWithShape="1">
          <a:blip r:embed="rId2"/>
          <a:srcRect b="980"/>
          <a:stretch/>
        </p:blipFill>
        <p:spPr>
          <a:xfrm>
            <a:off x="192882" y="77833"/>
            <a:ext cx="6449756" cy="9066167"/>
          </a:xfrm>
          <a:prstGeom prst="rect">
            <a:avLst/>
          </a:prstGeom>
        </p:spPr>
      </p:pic>
      <p:sp>
        <p:nvSpPr>
          <p:cNvPr id="7" name="Rectangle 6">
            <a:extLst>
              <a:ext uri="{FF2B5EF4-FFF2-40B4-BE49-F238E27FC236}">
                <a16:creationId xmlns:a16="http://schemas.microsoft.com/office/drawing/2014/main" xmlns="" id="{A47D3089-6319-444C-A656-EBC81BE8CA5D}"/>
              </a:ext>
            </a:extLst>
          </p:cNvPr>
          <p:cNvSpPr/>
          <p:nvPr/>
        </p:nvSpPr>
        <p:spPr>
          <a:xfrm>
            <a:off x="3136900" y="4178300"/>
            <a:ext cx="36957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077A09D-FA8D-4B4D-B6A8-26DEBA1A7E1F}"/>
              </a:ext>
            </a:extLst>
          </p:cNvPr>
          <p:cNvSpPr txBox="1"/>
          <p:nvPr/>
        </p:nvSpPr>
        <p:spPr>
          <a:xfrm>
            <a:off x="3048030" y="4127500"/>
            <a:ext cx="3657570" cy="2800767"/>
          </a:xfrm>
          <a:prstGeom prst="rect">
            <a:avLst/>
          </a:prstGeom>
          <a:noFill/>
        </p:spPr>
        <p:txBody>
          <a:bodyPr wrap="square" rtlCol="0">
            <a:spAutoFit/>
          </a:bodyPr>
          <a:lstStyle/>
          <a:p>
            <a:r>
              <a:rPr lang="en-US" sz="1100" dirty="0"/>
              <a:t>We are grateful for your generosity, your trust, and most</a:t>
            </a:r>
          </a:p>
          <a:p>
            <a:r>
              <a:rPr lang="en-US" sz="1100" dirty="0"/>
              <a:t>importantly, your commitment to our mission. Your support for our ongoing programs allows Save the Orphans to continue to minister to our orphan's needs. These pictures are merely a tiny view of what you have made possible.</a:t>
            </a:r>
          </a:p>
          <a:p>
            <a:r>
              <a:rPr lang="en-US" sz="1100" dirty="0"/>
              <a:t/>
            </a:r>
            <a:br>
              <a:rPr lang="en-US" sz="1100" dirty="0"/>
            </a:br>
            <a:r>
              <a:rPr lang="en-US" sz="1100" dirty="0"/>
              <a:t>Thank you and many blessings,</a:t>
            </a:r>
          </a:p>
          <a:p>
            <a:r>
              <a:rPr lang="en-US" sz="1100" dirty="0"/>
              <a:t>Sylvia and the Save the Orphans Team</a:t>
            </a:r>
          </a:p>
          <a:p>
            <a:r>
              <a:rPr lang="en-US" sz="1100" dirty="0"/>
              <a:t/>
            </a:r>
            <a:br>
              <a:rPr lang="en-US" sz="1100" dirty="0"/>
            </a:br>
            <a:r>
              <a:rPr lang="en-US" sz="1100" b="1" dirty="0"/>
              <a:t>If you would like, please donate to:</a:t>
            </a:r>
          </a:p>
          <a:p>
            <a:r>
              <a:rPr lang="en-US" sz="1100" dirty="0"/>
              <a:t>Save Moldova's Orphans</a:t>
            </a:r>
          </a:p>
          <a:p>
            <a:r>
              <a:rPr lang="en-US" sz="1100" dirty="0"/>
              <a:t>Checks:                                                             Save the Orphans</a:t>
            </a:r>
          </a:p>
          <a:p>
            <a:r>
              <a:rPr lang="en-US" sz="1100" dirty="0"/>
              <a:t>                               2429 North Fairfax Dr., Arlington VA, 22201</a:t>
            </a:r>
          </a:p>
          <a:p>
            <a:r>
              <a:rPr lang="en-US" sz="1100" dirty="0"/>
              <a:t/>
            </a:r>
            <a:br>
              <a:rPr lang="en-US" sz="1100" dirty="0"/>
            </a:br>
            <a:r>
              <a:rPr lang="en-US" sz="1100" dirty="0"/>
              <a:t>“As always, our vision is to empower the human spirit – one</a:t>
            </a:r>
          </a:p>
          <a:p>
            <a:r>
              <a:rPr lang="en-US" sz="1100" dirty="0"/>
              <a:t>orphan and one community at a time.”</a:t>
            </a:r>
          </a:p>
        </p:txBody>
      </p:sp>
    </p:spTree>
    <p:extLst>
      <p:ext uri="{BB962C8B-B14F-4D97-AF65-F5344CB8AC3E}">
        <p14:creationId xmlns:p14="http://schemas.microsoft.com/office/powerpoint/2010/main" val="4263627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300</Words>
  <Application>Microsoft Office PowerPoint</Application>
  <PresentationFormat>On-screen Show (4:3)</PresentationFormat>
  <Paragraphs>43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artib</cp:lastModifiedBy>
  <cp:revision>14</cp:revision>
  <dcterms:created xsi:type="dcterms:W3CDTF">2018-06-30T19:15:17Z</dcterms:created>
  <dcterms:modified xsi:type="dcterms:W3CDTF">2018-07-05T13:24:23Z</dcterms:modified>
</cp:coreProperties>
</file>